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6" r:id="rId8"/>
    <p:sldId id="262" r:id="rId9"/>
    <p:sldId id="264" r:id="rId10"/>
    <p:sldId id="265" r:id="rId11"/>
    <p:sldId id="263"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p:scale>
          <a:sx n="50" d="100"/>
          <a:sy n="50" d="100"/>
        </p:scale>
        <p:origin x="1133" y="725"/>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AFDD41-9A5C-44CF-92A3-27A24410EA63}"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78E183-9CD8-49A1-8A2A-2906FE97B557}" type="slidenum">
              <a:rPr lang="en-US" smtClean="0"/>
              <a:t>‹#›</a:t>
            </a:fld>
            <a:endParaRPr lang="en-US"/>
          </a:p>
        </p:txBody>
      </p:sp>
    </p:spTree>
    <p:extLst>
      <p:ext uri="{BB962C8B-B14F-4D97-AF65-F5344CB8AC3E}">
        <p14:creationId xmlns:p14="http://schemas.microsoft.com/office/powerpoint/2010/main" val="1357128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AFDD41-9A5C-44CF-92A3-27A24410EA63}"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78E183-9CD8-49A1-8A2A-2906FE97B557}" type="slidenum">
              <a:rPr lang="en-US" smtClean="0"/>
              <a:t>‹#›</a:t>
            </a:fld>
            <a:endParaRPr lang="en-US"/>
          </a:p>
        </p:txBody>
      </p:sp>
    </p:spTree>
    <p:extLst>
      <p:ext uri="{BB962C8B-B14F-4D97-AF65-F5344CB8AC3E}">
        <p14:creationId xmlns:p14="http://schemas.microsoft.com/office/powerpoint/2010/main" val="3138738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AFDD41-9A5C-44CF-92A3-27A24410EA63}"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78E183-9CD8-49A1-8A2A-2906FE97B557}" type="slidenum">
              <a:rPr lang="en-US" smtClean="0"/>
              <a:t>‹#›</a:t>
            </a:fld>
            <a:endParaRPr lang="en-US"/>
          </a:p>
        </p:txBody>
      </p:sp>
    </p:spTree>
    <p:extLst>
      <p:ext uri="{BB962C8B-B14F-4D97-AF65-F5344CB8AC3E}">
        <p14:creationId xmlns:p14="http://schemas.microsoft.com/office/powerpoint/2010/main" val="232168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AFDD41-9A5C-44CF-92A3-27A24410EA63}"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78E183-9CD8-49A1-8A2A-2906FE97B557}" type="slidenum">
              <a:rPr lang="en-US" smtClean="0"/>
              <a:t>‹#›</a:t>
            </a:fld>
            <a:endParaRPr lang="en-US"/>
          </a:p>
        </p:txBody>
      </p:sp>
    </p:spTree>
    <p:extLst>
      <p:ext uri="{BB962C8B-B14F-4D97-AF65-F5344CB8AC3E}">
        <p14:creationId xmlns:p14="http://schemas.microsoft.com/office/powerpoint/2010/main" val="307185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AFDD41-9A5C-44CF-92A3-27A24410EA63}"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78E183-9CD8-49A1-8A2A-2906FE97B557}" type="slidenum">
              <a:rPr lang="en-US" smtClean="0"/>
              <a:t>‹#›</a:t>
            </a:fld>
            <a:endParaRPr lang="en-US"/>
          </a:p>
        </p:txBody>
      </p:sp>
    </p:spTree>
    <p:extLst>
      <p:ext uri="{BB962C8B-B14F-4D97-AF65-F5344CB8AC3E}">
        <p14:creationId xmlns:p14="http://schemas.microsoft.com/office/powerpoint/2010/main" val="3209650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AFDD41-9A5C-44CF-92A3-27A24410EA63}" type="datetimeFigureOut">
              <a:rPr lang="en-US" smtClean="0"/>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78E183-9CD8-49A1-8A2A-2906FE97B557}" type="slidenum">
              <a:rPr lang="en-US" smtClean="0"/>
              <a:t>‹#›</a:t>
            </a:fld>
            <a:endParaRPr lang="en-US"/>
          </a:p>
        </p:txBody>
      </p:sp>
    </p:spTree>
    <p:extLst>
      <p:ext uri="{BB962C8B-B14F-4D97-AF65-F5344CB8AC3E}">
        <p14:creationId xmlns:p14="http://schemas.microsoft.com/office/powerpoint/2010/main" val="2616924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AFDD41-9A5C-44CF-92A3-27A24410EA63}" type="datetimeFigureOut">
              <a:rPr lang="en-US" smtClean="0"/>
              <a:t>5/7/2023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78E183-9CD8-49A1-8A2A-2906FE97B557}" type="slidenum">
              <a:rPr lang="en-US" smtClean="0"/>
              <a:t>‹#›</a:t>
            </a:fld>
            <a:endParaRPr lang="en-US"/>
          </a:p>
        </p:txBody>
      </p:sp>
    </p:spTree>
    <p:extLst>
      <p:ext uri="{BB962C8B-B14F-4D97-AF65-F5344CB8AC3E}">
        <p14:creationId xmlns:p14="http://schemas.microsoft.com/office/powerpoint/2010/main" val="1330561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AFDD41-9A5C-44CF-92A3-27A24410EA63}" type="datetimeFigureOut">
              <a:rPr lang="en-US" smtClean="0"/>
              <a:t>5/7/2023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78E183-9CD8-49A1-8A2A-2906FE97B557}" type="slidenum">
              <a:rPr lang="en-US" smtClean="0"/>
              <a:t>‹#›</a:t>
            </a:fld>
            <a:endParaRPr lang="en-US"/>
          </a:p>
        </p:txBody>
      </p:sp>
    </p:spTree>
    <p:extLst>
      <p:ext uri="{BB962C8B-B14F-4D97-AF65-F5344CB8AC3E}">
        <p14:creationId xmlns:p14="http://schemas.microsoft.com/office/powerpoint/2010/main" val="2260565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AFDD41-9A5C-44CF-92A3-27A24410EA63}" type="datetimeFigureOut">
              <a:rPr lang="en-US" smtClean="0"/>
              <a:t>5/7/2023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78E183-9CD8-49A1-8A2A-2906FE97B557}" type="slidenum">
              <a:rPr lang="en-US" smtClean="0"/>
              <a:t>‹#›</a:t>
            </a:fld>
            <a:endParaRPr lang="en-US"/>
          </a:p>
        </p:txBody>
      </p:sp>
    </p:spTree>
    <p:extLst>
      <p:ext uri="{BB962C8B-B14F-4D97-AF65-F5344CB8AC3E}">
        <p14:creationId xmlns:p14="http://schemas.microsoft.com/office/powerpoint/2010/main" val="2599228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AFDD41-9A5C-44CF-92A3-27A24410EA63}" type="datetimeFigureOut">
              <a:rPr lang="en-US" smtClean="0"/>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78E183-9CD8-49A1-8A2A-2906FE97B557}" type="slidenum">
              <a:rPr lang="en-US" smtClean="0"/>
              <a:t>‹#›</a:t>
            </a:fld>
            <a:endParaRPr lang="en-US"/>
          </a:p>
        </p:txBody>
      </p:sp>
    </p:spTree>
    <p:extLst>
      <p:ext uri="{BB962C8B-B14F-4D97-AF65-F5344CB8AC3E}">
        <p14:creationId xmlns:p14="http://schemas.microsoft.com/office/powerpoint/2010/main" val="2004240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AFDD41-9A5C-44CF-92A3-27A24410EA63}" type="datetimeFigureOut">
              <a:rPr lang="en-US" smtClean="0"/>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78E183-9CD8-49A1-8A2A-2906FE97B557}" type="slidenum">
              <a:rPr lang="en-US" smtClean="0"/>
              <a:t>‹#›</a:t>
            </a:fld>
            <a:endParaRPr lang="en-US"/>
          </a:p>
        </p:txBody>
      </p:sp>
    </p:spTree>
    <p:extLst>
      <p:ext uri="{BB962C8B-B14F-4D97-AF65-F5344CB8AC3E}">
        <p14:creationId xmlns:p14="http://schemas.microsoft.com/office/powerpoint/2010/main" val="1170654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FDD41-9A5C-44CF-92A3-27A24410EA63}" type="datetimeFigureOut">
              <a:rPr lang="en-US" smtClean="0"/>
              <a:t>5/7/2023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78E183-9CD8-49A1-8A2A-2906FE97B557}" type="slidenum">
              <a:rPr lang="en-US" smtClean="0"/>
              <a:t>‹#›</a:t>
            </a:fld>
            <a:endParaRPr lang="en-US"/>
          </a:p>
        </p:txBody>
      </p:sp>
    </p:spTree>
    <p:extLst>
      <p:ext uri="{BB962C8B-B14F-4D97-AF65-F5344CB8AC3E}">
        <p14:creationId xmlns:p14="http://schemas.microsoft.com/office/powerpoint/2010/main" val="110623895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jpe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20BCS6542@cuchd.in"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mailto:20BCS6551@cuchd.i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028ACF-1C85-CAF0-A9A9-5E17828E846E}"/>
              </a:ext>
            </a:extLst>
          </p:cNvPr>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2106" y="24501"/>
            <a:ext cx="3859753" cy="1538254"/>
          </a:xfrm>
          <a:prstGeom prst="rect">
            <a:avLst/>
          </a:prstGeom>
        </p:spPr>
      </p:pic>
      <p:graphicFrame>
        <p:nvGraphicFramePr>
          <p:cNvPr id="6" name="Object 5">
            <a:extLst>
              <a:ext uri="{FF2B5EF4-FFF2-40B4-BE49-F238E27FC236}">
                <a16:creationId xmlns:a16="http://schemas.microsoft.com/office/drawing/2014/main" id="{A2398CA3-7DF9-622F-BDB8-2D0AD5B87B44}"/>
              </a:ext>
            </a:extLst>
          </p:cNvPr>
          <p:cNvGraphicFramePr>
            <a:graphicFrameLocks noChangeAspect="1"/>
          </p:cNvGraphicFramePr>
          <p:nvPr>
            <p:extLst>
              <p:ext uri="{D42A27DB-BD31-4B8C-83A1-F6EECF244321}">
                <p14:modId xmlns:p14="http://schemas.microsoft.com/office/powerpoint/2010/main" val="1643948497"/>
              </p:ext>
            </p:extLst>
          </p:nvPr>
        </p:nvGraphicFramePr>
        <p:xfrm>
          <a:off x="141402" y="2644146"/>
          <a:ext cx="3303056" cy="3148059"/>
        </p:xfrm>
        <a:graphic>
          <a:graphicData uri="http://schemas.openxmlformats.org/presentationml/2006/ole">
            <mc:AlternateContent xmlns:mc="http://schemas.openxmlformats.org/markup-compatibility/2006">
              <mc:Choice xmlns:v="urn:schemas-microsoft-com:vml" Requires="v">
                <p:oleObj name="CorelDRAW" r:id="rId4" imgW="2169000" imgH="2169360" progId="">
                  <p:embed/>
                </p:oleObj>
              </mc:Choice>
              <mc:Fallback>
                <p:oleObj name="CorelDRAW" r:id="rId4" imgW="2169000" imgH="2169360" progId="">
                  <p:embed/>
                  <p:pic>
                    <p:nvPicPr>
                      <p:cNvPr id="48" name="Object 47">
                        <a:extLst>
                          <a:ext uri="{FF2B5EF4-FFF2-40B4-BE49-F238E27FC236}">
                            <a16:creationId xmlns:a16="http://schemas.microsoft.com/office/drawing/2014/main" id="{CAD0D7B8-E462-453C-B296-CA0154FA54AE}"/>
                          </a:ext>
                        </a:extLst>
                      </p:cNvPr>
                      <p:cNvPicPr>
                        <a:picLocks noChangeAspect="1" noChangeArrowheads="1"/>
                      </p:cNvPicPr>
                      <p:nvPr/>
                    </p:nvPicPr>
                    <p:blipFill>
                      <a:blip r:embed="rId5">
                        <a:lum bright="76000"/>
                        <a:extLst>
                          <a:ext uri="{28A0092B-C50C-407E-A947-70E740481C1C}">
                            <a14:useLocalDpi xmlns:a14="http://schemas.microsoft.com/office/drawing/2010/main" val="0"/>
                          </a:ext>
                        </a:extLst>
                      </a:blip>
                      <a:srcRect/>
                      <a:stretch>
                        <a:fillRect/>
                      </a:stretch>
                    </p:blipFill>
                    <p:spPr bwMode="auto">
                      <a:xfrm>
                        <a:off x="141402" y="2644146"/>
                        <a:ext cx="3303056" cy="31480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a:extLst>
              <a:ext uri="{FF2B5EF4-FFF2-40B4-BE49-F238E27FC236}">
                <a16:creationId xmlns:a16="http://schemas.microsoft.com/office/drawing/2014/main" id="{10B1C1E3-3D73-0F6D-C658-896DAB0DDEBF}"/>
              </a:ext>
            </a:extLst>
          </p:cNvPr>
          <p:cNvSpPr txBox="1"/>
          <p:nvPr/>
        </p:nvSpPr>
        <p:spPr>
          <a:xfrm>
            <a:off x="659878" y="1809945"/>
            <a:ext cx="12050597" cy="2954655"/>
          </a:xfrm>
          <a:prstGeom prst="rect">
            <a:avLst/>
          </a:prstGeom>
          <a:noFill/>
        </p:spPr>
        <p:txBody>
          <a:bodyPr wrap="square" rtlCol="0">
            <a:spAutoFit/>
          </a:bodyPr>
          <a:lstStyle/>
          <a:p>
            <a:pPr lvl="0" algn="ctr" defTabSz="622300">
              <a:lnSpc>
                <a:spcPct val="90000"/>
              </a:lnSpc>
              <a:spcBef>
                <a:spcPct val="0"/>
              </a:spcBef>
              <a:spcAft>
                <a:spcPct val="35000"/>
              </a:spcAft>
            </a:pPr>
            <a:r>
              <a:rPr lang="en-US" sz="4000" dirty="0">
                <a:latin typeface="Gill Sans Ultra Bold Condensed" panose="020B0A06020104020203" pitchFamily="34" charset="0"/>
                <a:ea typeface="Karla" pitchFamily="2" charset="0"/>
                <a:cs typeface="Karla" pitchFamily="2" charset="0"/>
              </a:rPr>
              <a:t>APEX INSTITUTE OF TECHNOLOGY(CSE)</a:t>
            </a:r>
          </a:p>
          <a:p>
            <a:pPr lvl="0" algn="ctr" defTabSz="622300">
              <a:lnSpc>
                <a:spcPct val="90000"/>
              </a:lnSpc>
              <a:spcBef>
                <a:spcPct val="0"/>
              </a:spcBef>
              <a:spcAft>
                <a:spcPct val="35000"/>
              </a:spcAft>
            </a:pPr>
            <a:endParaRPr lang="en-US" sz="4000" dirty="0">
              <a:latin typeface="Gill Sans Ultra Bold Condensed" panose="020B0A06020104020203" pitchFamily="34" charset="0"/>
              <a:ea typeface="Karla" pitchFamily="2" charset="0"/>
              <a:cs typeface="Karla" pitchFamily="2" charset="0"/>
            </a:endParaRPr>
          </a:p>
          <a:p>
            <a:pPr lvl="0" algn="ctr" defTabSz="622300">
              <a:lnSpc>
                <a:spcPct val="90000"/>
              </a:lnSpc>
              <a:spcBef>
                <a:spcPct val="0"/>
              </a:spcBef>
              <a:spcAft>
                <a:spcPct val="35000"/>
              </a:spcAft>
            </a:pPr>
            <a:endParaRPr lang="en-US" sz="4000" dirty="0">
              <a:latin typeface="Gill Sans Ultra Bold Condensed" panose="020B0A06020104020203" pitchFamily="34" charset="0"/>
              <a:ea typeface="Karla" pitchFamily="2" charset="0"/>
              <a:cs typeface="Karla" pitchFamily="2" charset="0"/>
            </a:endParaRPr>
          </a:p>
          <a:p>
            <a:pPr lvl="0" algn="ctr" defTabSz="622300">
              <a:lnSpc>
                <a:spcPct val="90000"/>
              </a:lnSpc>
              <a:spcBef>
                <a:spcPct val="0"/>
              </a:spcBef>
              <a:spcAft>
                <a:spcPct val="35000"/>
              </a:spcAft>
            </a:pPr>
            <a:r>
              <a:rPr lang="en-US" sz="4000" dirty="0">
                <a:latin typeface="Gill Sans Ultra Bold Condensed" panose="020B0A06020104020203" pitchFamily="34" charset="0"/>
                <a:ea typeface="Karla" pitchFamily="2" charset="0"/>
                <a:cs typeface="Karla" pitchFamily="2" charset="0"/>
              </a:rPr>
              <a:t>			MINOR PROJECT</a:t>
            </a:r>
            <a:endParaRPr lang="en-US" sz="4000" dirty="0">
              <a:latin typeface="Gill Sans Ultra Bold Condensed" panose="020B0A06020104020203" pitchFamily="34" charset="0"/>
            </a:endParaRPr>
          </a:p>
        </p:txBody>
      </p:sp>
    </p:spTree>
    <p:extLst>
      <p:ext uri="{BB962C8B-B14F-4D97-AF65-F5344CB8AC3E}">
        <p14:creationId xmlns:p14="http://schemas.microsoft.com/office/powerpoint/2010/main" val="31191816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98F4855-8656-3930-914A-7B988D67331E}"/>
              </a:ext>
            </a:extLst>
          </p:cNvPr>
          <p:cNvSpPr txBox="1"/>
          <p:nvPr/>
        </p:nvSpPr>
        <p:spPr>
          <a:xfrm>
            <a:off x="12845108" y="1663043"/>
            <a:ext cx="5439266" cy="4770537"/>
          </a:xfrm>
          <a:prstGeom prst="rect">
            <a:avLst/>
          </a:prstGeom>
          <a:noFill/>
        </p:spPr>
        <p:txBody>
          <a:bodyPr wrap="square" rtlCol="0">
            <a:spAutoFit/>
          </a:bodyPr>
          <a:lstStyle/>
          <a:p>
            <a:r>
              <a:rPr lang="en-US" sz="3200" b="1" u="sng" dirty="0">
                <a:latin typeface="Times New Roman" panose="02020603050405020304" pitchFamily="18" charset="0"/>
                <a:cs typeface="Times New Roman" panose="02020603050405020304" pitchFamily="18" charset="0"/>
              </a:rPr>
              <a:t>Problem Statement</a:t>
            </a:r>
          </a:p>
          <a:p>
            <a:endParaRPr lang="en-US" sz="3200" b="1" u="sng" dirty="0">
              <a:latin typeface="Times New Roman" panose="02020603050405020304" pitchFamily="18" charset="0"/>
              <a:cs typeface="Times New Roman" panose="02020603050405020304" pitchFamily="18" charset="0"/>
            </a:endParaRPr>
          </a:p>
          <a:p>
            <a:r>
              <a:rPr lang="en-US" sz="2400" b="0" i="0" dirty="0">
                <a:solidFill>
                  <a:srgbClr val="D1D5DB"/>
                </a:solidFill>
                <a:effectLst/>
                <a:latin typeface="Times New Roman" panose="02020603050405020304" pitchFamily="18" charset="0"/>
                <a:cs typeface="Times New Roman" panose="02020603050405020304" pitchFamily="18" charset="0"/>
              </a:rPr>
              <a:t>Another disadvantage of traditional traffic lights is that they may not be able to detect and respond to non-motorized road users, such as cyclists and pedestrians, as effectively as YOLO traffic lights. This can lead to unsafe conditions for these vulnerable road users, who may not be given sufficient time to cross the street or who may be put at risk by drivers who are not aware of their presence.</a:t>
            </a:r>
            <a:endParaRPr lang="en-US" sz="2400" dirty="0">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69A7808F-9C6F-09E6-A35A-69EB3CC83122}"/>
              </a:ext>
            </a:extLst>
          </p:cNvPr>
          <p:cNvGrpSpPr/>
          <p:nvPr/>
        </p:nvGrpSpPr>
        <p:grpSpPr>
          <a:xfrm>
            <a:off x="156026" y="-4323398"/>
            <a:ext cx="5829300" cy="3886200"/>
            <a:chOff x="6096000" y="1485900"/>
            <a:chExt cx="5829300" cy="3886200"/>
          </a:xfrm>
        </p:grpSpPr>
        <p:pic>
          <p:nvPicPr>
            <p:cNvPr id="5" name="Picture 4">
              <a:extLst>
                <a:ext uri="{FF2B5EF4-FFF2-40B4-BE49-F238E27FC236}">
                  <a16:creationId xmlns:a16="http://schemas.microsoft.com/office/drawing/2014/main" id="{3C6F9702-6A03-5C76-4D17-FE35C8597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85900"/>
              <a:ext cx="5829300" cy="3886200"/>
            </a:xfrm>
            <a:prstGeom prst="rect">
              <a:avLst/>
            </a:prstGeom>
            <a:effectLst>
              <a:softEdge rad="1270000"/>
            </a:effectLst>
          </p:spPr>
        </p:pic>
        <p:pic>
          <p:nvPicPr>
            <p:cNvPr id="8" name="Picture 7">
              <a:extLst>
                <a:ext uri="{FF2B5EF4-FFF2-40B4-BE49-F238E27FC236}">
                  <a16:creationId xmlns:a16="http://schemas.microsoft.com/office/drawing/2014/main" id="{92A6F906-E222-6AC2-85F7-E49C4D3ED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9561" y="1767563"/>
              <a:ext cx="3957065" cy="3098612"/>
            </a:xfrm>
            <a:prstGeom prst="rect">
              <a:avLst/>
            </a:prstGeom>
          </p:spPr>
        </p:pic>
      </p:grpSp>
      <p:pic>
        <p:nvPicPr>
          <p:cNvPr id="4" name="Picture 3">
            <a:extLst>
              <a:ext uri="{FF2B5EF4-FFF2-40B4-BE49-F238E27FC236}">
                <a16:creationId xmlns:a16="http://schemas.microsoft.com/office/drawing/2014/main" id="{EAF28BFD-A070-D14D-F31E-0D0DE30C3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8214" y="1663043"/>
            <a:ext cx="5962650" cy="3971925"/>
          </a:xfrm>
          <a:prstGeom prst="rect">
            <a:avLst/>
          </a:prstGeom>
          <a:effectLst>
            <a:softEdge rad="1270000"/>
          </a:effectLst>
        </p:spPr>
      </p:pic>
      <p:pic>
        <p:nvPicPr>
          <p:cNvPr id="2050" name="Picture 2" descr="Free High Angle Shot of Cars on Road  Stock Photo">
            <a:extLst>
              <a:ext uri="{FF2B5EF4-FFF2-40B4-BE49-F238E27FC236}">
                <a16:creationId xmlns:a16="http://schemas.microsoft.com/office/drawing/2014/main" id="{930BDD44-8EF3-61D5-786D-369FE7B8FE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0731" y="-356236"/>
            <a:ext cx="6099543" cy="61817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ree View of Vehicles on the Road  Stock Photo">
            <a:extLst>
              <a:ext uri="{FF2B5EF4-FFF2-40B4-BE49-F238E27FC236}">
                <a16:creationId xmlns:a16="http://schemas.microsoft.com/office/drawing/2014/main" id="{3EC99932-7538-5C41-8E53-17FC83C65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30032" y="-437198"/>
            <a:ext cx="4937651" cy="31718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08A466C-12C4-3CAD-64D4-136263F523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0887" y="748663"/>
            <a:ext cx="5972527" cy="3971925"/>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757833A-DA13-6213-7FF0-B3AA8B91ED16}"/>
              </a:ext>
            </a:extLst>
          </p:cNvPr>
          <p:cNvSpPr txBox="1"/>
          <p:nvPr/>
        </p:nvSpPr>
        <p:spPr>
          <a:xfrm>
            <a:off x="0" y="438592"/>
            <a:ext cx="5679440" cy="5509200"/>
          </a:xfrm>
          <a:prstGeom prst="rect">
            <a:avLst/>
          </a:prstGeom>
          <a:noFill/>
        </p:spPr>
        <p:txBody>
          <a:bodyPr wrap="square" rtlCol="0">
            <a:spAutoFit/>
          </a:bodyPr>
          <a:lstStyle/>
          <a:p>
            <a:pPr algn="just"/>
            <a:r>
              <a:rPr lang="en-US" sz="3200" b="1" dirty="0">
                <a:latin typeface="Times New Roman" panose="02020603050405020304" pitchFamily="18" charset="0"/>
                <a:cs typeface="Times New Roman" panose="02020603050405020304" pitchFamily="18" charset="0"/>
              </a:rPr>
              <a:t>Applications of the Automatic Traffic Counter Using YOLO</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automatic traffic counter using YOLO has numerous applications in transportation planning and management. It can be used to monitor traffic flow and congestion, identify high-traffic areas, and optimize traffic signal timing.</a:t>
            </a:r>
          </a:p>
          <a:p>
            <a:pPr algn="just"/>
            <a:r>
              <a:rPr lang="en-US" sz="2400" dirty="0">
                <a:latin typeface="Times New Roman" panose="02020603050405020304" pitchFamily="18" charset="0"/>
                <a:cs typeface="Times New Roman" panose="02020603050405020304" pitchFamily="18" charset="0"/>
              </a:rPr>
              <a:t>It can also be used to study the impact of new road infrastructure or public transportation systems on traffic patterns and volume.</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36098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98F4855-8656-3930-914A-7B988D67331E}"/>
              </a:ext>
            </a:extLst>
          </p:cNvPr>
          <p:cNvSpPr txBox="1"/>
          <p:nvPr/>
        </p:nvSpPr>
        <p:spPr>
          <a:xfrm>
            <a:off x="12845108" y="1663043"/>
            <a:ext cx="5439266" cy="4770537"/>
          </a:xfrm>
          <a:prstGeom prst="rect">
            <a:avLst/>
          </a:prstGeom>
          <a:noFill/>
        </p:spPr>
        <p:txBody>
          <a:bodyPr wrap="square" rtlCol="0">
            <a:spAutoFit/>
          </a:bodyPr>
          <a:lstStyle/>
          <a:p>
            <a:r>
              <a:rPr lang="en-US" sz="3200" b="1" u="sng" dirty="0">
                <a:latin typeface="Times New Roman" panose="02020603050405020304" pitchFamily="18" charset="0"/>
                <a:cs typeface="Times New Roman" panose="02020603050405020304" pitchFamily="18" charset="0"/>
              </a:rPr>
              <a:t>Problem Statement</a:t>
            </a:r>
          </a:p>
          <a:p>
            <a:endParaRPr lang="en-US" sz="3200" b="1" u="sng" dirty="0">
              <a:latin typeface="Times New Roman" panose="02020603050405020304" pitchFamily="18" charset="0"/>
              <a:cs typeface="Times New Roman" panose="02020603050405020304" pitchFamily="18" charset="0"/>
            </a:endParaRPr>
          </a:p>
          <a:p>
            <a:r>
              <a:rPr lang="en-US" sz="2400" b="0" i="0" dirty="0">
                <a:solidFill>
                  <a:srgbClr val="D1D5DB"/>
                </a:solidFill>
                <a:effectLst/>
                <a:latin typeface="Times New Roman" panose="02020603050405020304" pitchFamily="18" charset="0"/>
                <a:cs typeface="Times New Roman" panose="02020603050405020304" pitchFamily="18" charset="0"/>
              </a:rPr>
              <a:t>Another disadvantage of traditional traffic lights is that they may not be able to detect and respond to non-motorized road users, such as cyclists and pedestrians, as effectively as YOLO traffic lights. This can lead to unsafe conditions for these vulnerable road users, who may not be given sufficient time to cross the street or who may be put at risk by drivers who are not aware of their presence.</a:t>
            </a:r>
            <a:endParaRPr lang="en-US" sz="2400" dirty="0">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69A7808F-9C6F-09E6-A35A-69EB3CC83122}"/>
              </a:ext>
            </a:extLst>
          </p:cNvPr>
          <p:cNvGrpSpPr/>
          <p:nvPr/>
        </p:nvGrpSpPr>
        <p:grpSpPr>
          <a:xfrm>
            <a:off x="156026" y="-4323398"/>
            <a:ext cx="5829300" cy="3886200"/>
            <a:chOff x="6096000" y="1485900"/>
            <a:chExt cx="5829300" cy="3886200"/>
          </a:xfrm>
        </p:grpSpPr>
        <p:pic>
          <p:nvPicPr>
            <p:cNvPr id="5" name="Picture 4">
              <a:extLst>
                <a:ext uri="{FF2B5EF4-FFF2-40B4-BE49-F238E27FC236}">
                  <a16:creationId xmlns:a16="http://schemas.microsoft.com/office/drawing/2014/main" id="{3C6F9702-6A03-5C76-4D17-FE35C8597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85900"/>
              <a:ext cx="5829300" cy="3886200"/>
            </a:xfrm>
            <a:prstGeom prst="rect">
              <a:avLst/>
            </a:prstGeom>
            <a:effectLst>
              <a:softEdge rad="1270000"/>
            </a:effectLst>
          </p:spPr>
        </p:pic>
        <p:pic>
          <p:nvPicPr>
            <p:cNvPr id="8" name="Picture 7">
              <a:extLst>
                <a:ext uri="{FF2B5EF4-FFF2-40B4-BE49-F238E27FC236}">
                  <a16:creationId xmlns:a16="http://schemas.microsoft.com/office/drawing/2014/main" id="{92A6F906-E222-6AC2-85F7-E49C4D3ED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9561" y="1767563"/>
              <a:ext cx="3957065" cy="3098612"/>
            </a:xfrm>
            <a:prstGeom prst="rect">
              <a:avLst/>
            </a:prstGeom>
          </p:spPr>
        </p:pic>
      </p:grpSp>
      <p:pic>
        <p:nvPicPr>
          <p:cNvPr id="4" name="Picture 3">
            <a:extLst>
              <a:ext uri="{FF2B5EF4-FFF2-40B4-BE49-F238E27FC236}">
                <a16:creationId xmlns:a16="http://schemas.microsoft.com/office/drawing/2014/main" id="{EAF28BFD-A070-D14D-F31E-0D0DE30C3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8214" y="1663043"/>
            <a:ext cx="5962650" cy="3971925"/>
          </a:xfrm>
          <a:prstGeom prst="rect">
            <a:avLst/>
          </a:prstGeom>
          <a:effectLst>
            <a:softEdge rad="1270000"/>
          </a:effectLst>
        </p:spPr>
      </p:pic>
      <p:sp>
        <p:nvSpPr>
          <p:cNvPr id="3" name="TextBox 2">
            <a:extLst>
              <a:ext uri="{FF2B5EF4-FFF2-40B4-BE49-F238E27FC236}">
                <a16:creationId xmlns:a16="http://schemas.microsoft.com/office/drawing/2014/main" id="{691BE7EF-3A1A-4810-7E3B-D501FF19E322}"/>
              </a:ext>
            </a:extLst>
          </p:cNvPr>
          <p:cNvSpPr txBox="1"/>
          <p:nvPr/>
        </p:nvSpPr>
        <p:spPr>
          <a:xfrm>
            <a:off x="4896091" y="555684"/>
            <a:ext cx="7056036" cy="6063198"/>
          </a:xfrm>
          <a:prstGeom prst="rect">
            <a:avLst/>
          </a:prstGeom>
          <a:noFill/>
        </p:spPr>
        <p:txBody>
          <a:bodyPr wrap="square" rtlCol="0">
            <a:spAutoFit/>
          </a:bodyPr>
          <a:lstStyle/>
          <a:p>
            <a:pPr algn="just"/>
            <a:r>
              <a:rPr lang="en-US" sz="2800" b="1" dirty="0"/>
              <a:t>The Automatic Traffic Counter System</a:t>
            </a:r>
          </a:p>
          <a:p>
            <a:pPr algn="just"/>
            <a:endParaRPr lang="en-US" sz="2800" b="1" dirty="0"/>
          </a:p>
          <a:p>
            <a:pPr algn="just"/>
            <a:r>
              <a:rPr lang="en-US" sz="2800" dirty="0"/>
              <a:t>The automatic traffic counter system using YOLO consists of a camera mounted on a pole or structure overlooking the road. The camera captures images of the passing vehicles which are processed by the YOLO algorithm running on a computer.</a:t>
            </a:r>
          </a:p>
          <a:p>
            <a:pPr algn="just"/>
            <a:r>
              <a:rPr lang="en-US" sz="2800" dirty="0"/>
              <a:t>The YOLO algorithm identifies the vehicles in the images and counts them. The count data can be stored locally or transmitted wirelessly to a central database for further analysis and processing.</a:t>
            </a:r>
          </a:p>
          <a:p>
            <a:pPr algn="just"/>
            <a:endParaRPr lang="en-US" sz="2400" dirty="0">
              <a:latin typeface="Times New Roman" panose="02020603050405020304" pitchFamily="18" charset="0"/>
              <a:cs typeface="Times New Roman" panose="02020603050405020304" pitchFamily="18" charset="0"/>
            </a:endParaRPr>
          </a:p>
        </p:txBody>
      </p:sp>
      <p:pic>
        <p:nvPicPr>
          <p:cNvPr id="1026" name="Picture 2" descr="Free Photography of Buildings and Cars on Road Stock Photo">
            <a:extLst>
              <a:ext uri="{FF2B5EF4-FFF2-40B4-BE49-F238E27FC236}">
                <a16:creationId xmlns:a16="http://schemas.microsoft.com/office/drawing/2014/main" id="{C796CF6E-E9A9-32C0-4EE3-AB1ED2FF24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620" y="555684"/>
            <a:ext cx="4307820" cy="57466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553DD6B-C35F-B79D-808C-86B37BB826EC}"/>
              </a:ext>
            </a:extLst>
          </p:cNvPr>
          <p:cNvPicPr>
            <a:picLocks noChangeAspect="1"/>
          </p:cNvPicPr>
          <p:nvPr/>
        </p:nvPicPr>
        <p:blipFill>
          <a:blip r:embed="rId6"/>
          <a:stretch>
            <a:fillRect/>
          </a:stretch>
        </p:blipFill>
        <p:spPr>
          <a:xfrm>
            <a:off x="156026" y="0"/>
            <a:ext cx="11687783" cy="6858000"/>
          </a:xfrm>
          <a:prstGeom prst="rect">
            <a:avLst/>
          </a:prstGeom>
        </p:spPr>
      </p:pic>
    </p:spTree>
    <p:extLst>
      <p:ext uri="{BB962C8B-B14F-4D97-AF65-F5344CB8AC3E}">
        <p14:creationId xmlns:p14="http://schemas.microsoft.com/office/powerpoint/2010/main" val="13973354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A75F78-7265-8B1E-2D66-9AAD0DAB2FE5}"/>
              </a:ext>
            </a:extLst>
          </p:cNvPr>
          <p:cNvSpPr txBox="1"/>
          <p:nvPr/>
        </p:nvSpPr>
        <p:spPr>
          <a:xfrm>
            <a:off x="868680" y="363915"/>
            <a:ext cx="10119360" cy="6494085"/>
          </a:xfrm>
          <a:prstGeom prst="rect">
            <a:avLst/>
          </a:prstGeom>
          <a:noFill/>
        </p:spPr>
        <p:txBody>
          <a:bodyPr wrap="square" rtlCol="0">
            <a:spAutoFit/>
          </a:bodyPr>
          <a:lstStyle/>
          <a:p>
            <a:pPr algn="just"/>
            <a:r>
              <a:rPr lang="en-US" sz="4800" dirty="0">
                <a:latin typeface="Times New Roman" panose="02020603050405020304" pitchFamily="18" charset="0"/>
                <a:cs typeface="Times New Roman" panose="02020603050405020304" pitchFamily="18" charset="0"/>
              </a:rPr>
              <a:t>Conclusion</a:t>
            </a:r>
          </a:p>
          <a:p>
            <a:pPr algn="just"/>
            <a:endParaRPr lang="en-US" sz="4800" dirty="0">
              <a:latin typeface="Times New Roman" panose="02020603050405020304" pitchFamily="18" charset="0"/>
              <a:cs typeface="Times New Roman" panose="02020603050405020304" pitchFamily="18" charset="0"/>
            </a:endParaRPr>
          </a:p>
          <a:p>
            <a:pPr algn="just"/>
            <a:r>
              <a:rPr lang="en-US" sz="3200" dirty="0">
                <a:latin typeface="Times New Roman" panose="02020603050405020304" pitchFamily="18" charset="0"/>
                <a:cs typeface="Times New Roman" panose="02020603050405020304" pitchFamily="18" charset="0"/>
              </a:rPr>
              <a:t>In conclusion, the automatic traffic counter using YOLO is a powerful tool for traffic monitoring and analysis. It combines the accuracy and speed of YOLO with the simplicity and cost-effectiveness of a camera and computer setup.</a:t>
            </a:r>
          </a:p>
          <a:p>
            <a:pPr algn="just"/>
            <a:r>
              <a:rPr lang="en-US" sz="3200" dirty="0">
                <a:latin typeface="Times New Roman" panose="02020603050405020304" pitchFamily="18" charset="0"/>
                <a:cs typeface="Times New Roman" panose="02020603050405020304" pitchFamily="18" charset="0"/>
              </a:rPr>
              <a:t>With its numerous applications in transportation planning and management, it has the potential to improve traffic flow, reduce congestion, and enhance overall transportation efficiency</a:t>
            </a:r>
          </a:p>
          <a:p>
            <a:pPr algn="just"/>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17709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C7BF0F-98A6-6F86-5B2D-E519F8257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
        <p:nvSpPr>
          <p:cNvPr id="6" name="TextBox 5">
            <a:extLst>
              <a:ext uri="{FF2B5EF4-FFF2-40B4-BE49-F238E27FC236}">
                <a16:creationId xmlns:a16="http://schemas.microsoft.com/office/drawing/2014/main" id="{A787FB1A-824E-139C-630F-2052CB4D31AA}"/>
              </a:ext>
            </a:extLst>
          </p:cNvPr>
          <p:cNvSpPr txBox="1"/>
          <p:nvPr/>
        </p:nvSpPr>
        <p:spPr>
          <a:xfrm>
            <a:off x="0" y="480768"/>
            <a:ext cx="5334000" cy="1384995"/>
          </a:xfrm>
          <a:prstGeom prst="rect">
            <a:avLst/>
          </a:prstGeom>
          <a:noFill/>
        </p:spPr>
        <p:txBody>
          <a:bodyPr wrap="square" rtlCol="0">
            <a:spAutoFit/>
          </a:bodyPr>
          <a:lstStyle/>
          <a:p>
            <a:pPr algn="ctr"/>
            <a:r>
              <a:rPr lang="en-US" sz="2800" b="1" u="sng" dirty="0">
                <a:effectLst/>
                <a:latin typeface="Times New Roman" panose="02020603050405020304" pitchFamily="18" charset="0"/>
                <a:ea typeface="Calibri" panose="020F0502020204030204" pitchFamily="34" charset="0"/>
                <a:cs typeface="Times New Roman" panose="02020603050405020304" pitchFamily="18" charset="0"/>
              </a:rPr>
              <a:t>Traffic Automobile Counter</a:t>
            </a: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 </a:t>
            </a:r>
          </a:p>
          <a:p>
            <a:pPr algn="ct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(using OpenCV and YOLO)</a:t>
            </a:r>
            <a:endParaRPr lang="en-US" sz="2800" b="1"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2800" b="1" dirty="0"/>
          </a:p>
        </p:txBody>
      </p:sp>
      <p:sp>
        <p:nvSpPr>
          <p:cNvPr id="7" name="TextBox 6">
            <a:extLst>
              <a:ext uri="{FF2B5EF4-FFF2-40B4-BE49-F238E27FC236}">
                <a16:creationId xmlns:a16="http://schemas.microsoft.com/office/drawing/2014/main" id="{194531A8-CDDF-E3EF-565D-9A2F59025038}"/>
              </a:ext>
            </a:extLst>
          </p:cNvPr>
          <p:cNvSpPr txBox="1"/>
          <p:nvPr/>
        </p:nvSpPr>
        <p:spPr>
          <a:xfrm>
            <a:off x="1" y="3071862"/>
            <a:ext cx="5333999" cy="1965153"/>
          </a:xfrm>
          <a:prstGeom prst="rect">
            <a:avLst/>
          </a:prstGeom>
          <a:noFill/>
        </p:spPr>
        <p:txBody>
          <a:bodyPr wrap="square" rtlCol="0">
            <a:spAutoFit/>
          </a:bodyPr>
          <a:lstStyle/>
          <a:p>
            <a:pPr>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Mudit Sharma			Pooja Jain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Chandigarh University,           Chandigarh University,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Gharuan, India			Gharuan, India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20BCS6542@cuchd.in</a:t>
            </a:r>
            <a:r>
              <a:rPr lang="en-US" dirty="0">
                <a:solidFill>
                  <a:srgbClr val="0563C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20BCS6551@cuchd.in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2295003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6F9702-6A03-5C76-4D17-FE35C8597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85900"/>
            <a:ext cx="5829300" cy="3886200"/>
          </a:xfrm>
          <a:prstGeom prst="rect">
            <a:avLst/>
          </a:prstGeom>
        </p:spPr>
      </p:pic>
      <p:sp>
        <p:nvSpPr>
          <p:cNvPr id="6" name="TextBox 5">
            <a:extLst>
              <a:ext uri="{FF2B5EF4-FFF2-40B4-BE49-F238E27FC236}">
                <a16:creationId xmlns:a16="http://schemas.microsoft.com/office/drawing/2014/main" id="{E98F4855-8656-3930-914A-7B988D67331E}"/>
              </a:ext>
            </a:extLst>
          </p:cNvPr>
          <p:cNvSpPr txBox="1"/>
          <p:nvPr/>
        </p:nvSpPr>
        <p:spPr>
          <a:xfrm>
            <a:off x="266700" y="245095"/>
            <a:ext cx="5439266" cy="6401753"/>
          </a:xfrm>
          <a:prstGeom prst="rect">
            <a:avLst/>
          </a:prstGeom>
          <a:noFill/>
        </p:spPr>
        <p:txBody>
          <a:bodyPr wrap="square" rtlCol="0">
            <a:spAutoFit/>
          </a:bodyPr>
          <a:lstStyle/>
          <a:p>
            <a:r>
              <a:rPr lang="en-US" sz="3600" b="1" u="sng" dirty="0">
                <a:latin typeface="Times New Roman" panose="02020603050405020304" pitchFamily="18" charset="0"/>
                <a:cs typeface="Times New Roman" panose="02020603050405020304" pitchFamily="18" charset="0"/>
              </a:rPr>
              <a:t>Introduction</a:t>
            </a:r>
          </a:p>
          <a:p>
            <a:endParaRPr lang="en-US" sz="3600" b="1" u="sng"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Automatic traffic counters are devices used to count the number of vehicles passing through a particular area. They are commonly used in traffic studies and transportation planning.</a:t>
            </a:r>
          </a:p>
          <a:p>
            <a:r>
              <a:rPr lang="en-US" sz="2600" dirty="0">
                <a:latin typeface="Times New Roman" panose="02020603050405020304" pitchFamily="18" charset="0"/>
                <a:cs typeface="Times New Roman" panose="02020603050405020304" pitchFamily="18" charset="0"/>
              </a:rPr>
              <a:t>YOLO (You Only Look Once) is a state-of-the-art object detection system that can identify objects in real-time with high accuracy and speed. It has been successfully applied in various fields, including autonomous driving, surveillance, and robotics.</a:t>
            </a:r>
          </a:p>
          <a:p>
            <a:endParaRPr lang="en-US" sz="26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2A6F906-E222-6AC2-85F7-E49C4D3ED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7217" y="0"/>
            <a:ext cx="3344208" cy="2618709"/>
          </a:xfrm>
          <a:prstGeom prst="rect">
            <a:avLst/>
          </a:prstGeom>
        </p:spPr>
      </p:pic>
    </p:spTree>
    <p:extLst>
      <p:ext uri="{BB962C8B-B14F-4D97-AF65-F5344CB8AC3E}">
        <p14:creationId xmlns:p14="http://schemas.microsoft.com/office/powerpoint/2010/main" val="12503237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6F9702-6A03-5C76-4D17-FE35C8597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85900"/>
            <a:ext cx="5829300" cy="3886200"/>
          </a:xfrm>
          <a:prstGeom prst="rect">
            <a:avLst/>
          </a:prstGeom>
          <a:effectLst>
            <a:softEdge rad="1270000"/>
          </a:effectLst>
        </p:spPr>
      </p:pic>
      <p:sp>
        <p:nvSpPr>
          <p:cNvPr id="6" name="TextBox 5">
            <a:extLst>
              <a:ext uri="{FF2B5EF4-FFF2-40B4-BE49-F238E27FC236}">
                <a16:creationId xmlns:a16="http://schemas.microsoft.com/office/drawing/2014/main" id="{E98F4855-8656-3930-914A-7B988D67331E}"/>
              </a:ext>
            </a:extLst>
          </p:cNvPr>
          <p:cNvSpPr txBox="1"/>
          <p:nvPr/>
        </p:nvSpPr>
        <p:spPr>
          <a:xfrm>
            <a:off x="266700" y="645548"/>
            <a:ext cx="5439266" cy="5139869"/>
          </a:xfrm>
          <a:prstGeom prst="rect">
            <a:avLst/>
          </a:prstGeom>
          <a:noFill/>
        </p:spPr>
        <p:txBody>
          <a:bodyPr wrap="square" rtlCol="0">
            <a:spAutoFit/>
          </a:bodyPr>
          <a:lstStyle/>
          <a:p>
            <a:r>
              <a:rPr lang="en-US" sz="3200" b="1" u="sng" dirty="0">
                <a:latin typeface="Times New Roman" panose="02020603050405020304" pitchFamily="18" charset="0"/>
                <a:cs typeface="Times New Roman" panose="02020603050405020304" pitchFamily="18" charset="0"/>
              </a:rPr>
              <a:t>Problem Statement</a:t>
            </a:r>
          </a:p>
          <a:p>
            <a:endParaRPr lang="en-US" sz="3200" b="1" u="sng" dirty="0">
              <a:latin typeface="Times New Roman" panose="02020603050405020304" pitchFamily="18" charset="0"/>
              <a:cs typeface="Times New Roman" panose="02020603050405020304" pitchFamily="18" charset="0"/>
            </a:endParaRPr>
          </a:p>
          <a:p>
            <a:r>
              <a:rPr lang="en-US" sz="2400" b="0" i="0" dirty="0">
                <a:solidFill>
                  <a:srgbClr val="D1D5DB"/>
                </a:solidFill>
                <a:effectLst/>
                <a:latin typeface="Times New Roman" panose="02020603050405020304" pitchFamily="18" charset="0"/>
                <a:cs typeface="Times New Roman" panose="02020603050405020304" pitchFamily="18" charset="0"/>
              </a:rPr>
              <a:t>The main disadvantage of traditional traffic lights compared to YOLO traffic lights is that they are limited in their ability to respond to real-time changes in traffic patterns and conditions. Traditional traffic lights rely on pre-programmed timing sequences or sensors that detect the presence of vehicles or pedestrians to determine when to change the signal, which can lead to delays, congestion, and inefficient use of road space</a:t>
            </a:r>
            <a:endParaRPr lang="en-US" sz="2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2A6F906-E222-6AC2-85F7-E49C4D3ED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9561" y="1767563"/>
            <a:ext cx="3957065" cy="3098612"/>
          </a:xfrm>
          <a:prstGeom prst="rect">
            <a:avLst/>
          </a:prstGeom>
        </p:spPr>
      </p:pic>
    </p:spTree>
    <p:extLst>
      <p:ext uri="{BB962C8B-B14F-4D97-AF65-F5344CB8AC3E}">
        <p14:creationId xmlns:p14="http://schemas.microsoft.com/office/powerpoint/2010/main" val="27562514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98F4855-8656-3930-914A-7B988D67331E}"/>
              </a:ext>
            </a:extLst>
          </p:cNvPr>
          <p:cNvSpPr txBox="1"/>
          <p:nvPr/>
        </p:nvSpPr>
        <p:spPr>
          <a:xfrm>
            <a:off x="6352868" y="1175363"/>
            <a:ext cx="5439266" cy="4770537"/>
          </a:xfrm>
          <a:prstGeom prst="rect">
            <a:avLst/>
          </a:prstGeom>
          <a:noFill/>
        </p:spPr>
        <p:txBody>
          <a:bodyPr wrap="square" rtlCol="0">
            <a:spAutoFit/>
          </a:bodyPr>
          <a:lstStyle/>
          <a:p>
            <a:r>
              <a:rPr lang="en-US" sz="3200" b="1" u="sng" dirty="0">
                <a:latin typeface="Times New Roman" panose="02020603050405020304" pitchFamily="18" charset="0"/>
                <a:cs typeface="Times New Roman" panose="02020603050405020304" pitchFamily="18" charset="0"/>
              </a:rPr>
              <a:t>Problem Statement</a:t>
            </a:r>
          </a:p>
          <a:p>
            <a:endParaRPr lang="en-US" sz="3200" b="1" u="sng" dirty="0">
              <a:latin typeface="Times New Roman" panose="02020603050405020304" pitchFamily="18" charset="0"/>
              <a:cs typeface="Times New Roman" panose="02020603050405020304" pitchFamily="18" charset="0"/>
            </a:endParaRPr>
          </a:p>
          <a:p>
            <a:r>
              <a:rPr lang="en-US" sz="2400" b="0" i="0" dirty="0">
                <a:solidFill>
                  <a:srgbClr val="D1D5DB"/>
                </a:solidFill>
                <a:effectLst/>
                <a:latin typeface="Times New Roman" panose="02020603050405020304" pitchFamily="18" charset="0"/>
                <a:cs typeface="Times New Roman" panose="02020603050405020304" pitchFamily="18" charset="0"/>
              </a:rPr>
              <a:t>Another disadvantage of traditional traffic lights is that they may not be able to detect and respond to non-motorized road users, such as cyclists and pedestrians, as effectively as YOLO traffic lights. This can lead to unsafe conditions for these vulnerable road users, who may not be given sufficient time to cross the street or who may be put at risk by drivers who are not aware of their presence.</a:t>
            </a:r>
            <a:endParaRPr lang="en-US" sz="2400" dirty="0">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69A7808F-9C6F-09E6-A35A-69EB3CC83122}"/>
              </a:ext>
            </a:extLst>
          </p:cNvPr>
          <p:cNvGrpSpPr/>
          <p:nvPr/>
        </p:nvGrpSpPr>
        <p:grpSpPr>
          <a:xfrm>
            <a:off x="399866" y="866468"/>
            <a:ext cx="5829300" cy="3886200"/>
            <a:chOff x="6096000" y="1485900"/>
            <a:chExt cx="5829300" cy="3886200"/>
          </a:xfrm>
        </p:grpSpPr>
        <p:pic>
          <p:nvPicPr>
            <p:cNvPr id="5" name="Picture 4">
              <a:extLst>
                <a:ext uri="{FF2B5EF4-FFF2-40B4-BE49-F238E27FC236}">
                  <a16:creationId xmlns:a16="http://schemas.microsoft.com/office/drawing/2014/main" id="{3C6F9702-6A03-5C76-4D17-FE35C8597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85900"/>
              <a:ext cx="5829300" cy="3886200"/>
            </a:xfrm>
            <a:prstGeom prst="rect">
              <a:avLst/>
            </a:prstGeom>
            <a:effectLst>
              <a:softEdge rad="1270000"/>
            </a:effectLst>
          </p:spPr>
        </p:pic>
        <p:pic>
          <p:nvPicPr>
            <p:cNvPr id="8" name="Picture 7">
              <a:extLst>
                <a:ext uri="{FF2B5EF4-FFF2-40B4-BE49-F238E27FC236}">
                  <a16:creationId xmlns:a16="http://schemas.microsoft.com/office/drawing/2014/main" id="{92A6F906-E222-6AC2-85F7-E49C4D3ED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9561" y="1767563"/>
              <a:ext cx="3957065" cy="3098612"/>
            </a:xfrm>
            <a:prstGeom prst="rect">
              <a:avLst/>
            </a:prstGeom>
          </p:spPr>
        </p:pic>
      </p:grpSp>
      <p:pic>
        <p:nvPicPr>
          <p:cNvPr id="4" name="Picture 3">
            <a:extLst>
              <a:ext uri="{FF2B5EF4-FFF2-40B4-BE49-F238E27FC236}">
                <a16:creationId xmlns:a16="http://schemas.microsoft.com/office/drawing/2014/main" id="{EAF28BFD-A070-D14D-F31E-0D0DE30C3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2134" y="-4409123"/>
            <a:ext cx="5962650" cy="3971925"/>
          </a:xfrm>
          <a:prstGeom prst="rect">
            <a:avLst/>
          </a:prstGeom>
        </p:spPr>
      </p:pic>
    </p:spTree>
    <p:extLst>
      <p:ext uri="{BB962C8B-B14F-4D97-AF65-F5344CB8AC3E}">
        <p14:creationId xmlns:p14="http://schemas.microsoft.com/office/powerpoint/2010/main" val="489179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98F4855-8656-3930-914A-7B988D67331E}"/>
              </a:ext>
            </a:extLst>
          </p:cNvPr>
          <p:cNvSpPr txBox="1"/>
          <p:nvPr/>
        </p:nvSpPr>
        <p:spPr>
          <a:xfrm>
            <a:off x="12845108" y="1663043"/>
            <a:ext cx="5439266" cy="4770537"/>
          </a:xfrm>
          <a:prstGeom prst="rect">
            <a:avLst/>
          </a:prstGeom>
          <a:noFill/>
        </p:spPr>
        <p:txBody>
          <a:bodyPr wrap="square" rtlCol="0">
            <a:spAutoFit/>
          </a:bodyPr>
          <a:lstStyle/>
          <a:p>
            <a:r>
              <a:rPr lang="en-US" sz="3200" b="1" u="sng" dirty="0">
                <a:latin typeface="Times New Roman" panose="02020603050405020304" pitchFamily="18" charset="0"/>
                <a:cs typeface="Times New Roman" panose="02020603050405020304" pitchFamily="18" charset="0"/>
              </a:rPr>
              <a:t>Problem Statement</a:t>
            </a:r>
          </a:p>
          <a:p>
            <a:endParaRPr lang="en-US" sz="3200" b="1" u="sng" dirty="0">
              <a:latin typeface="Times New Roman" panose="02020603050405020304" pitchFamily="18" charset="0"/>
              <a:cs typeface="Times New Roman" panose="02020603050405020304" pitchFamily="18" charset="0"/>
            </a:endParaRPr>
          </a:p>
          <a:p>
            <a:r>
              <a:rPr lang="en-US" sz="2400" b="0" i="0" dirty="0">
                <a:solidFill>
                  <a:srgbClr val="D1D5DB"/>
                </a:solidFill>
                <a:effectLst/>
                <a:latin typeface="Times New Roman" panose="02020603050405020304" pitchFamily="18" charset="0"/>
                <a:cs typeface="Times New Roman" panose="02020603050405020304" pitchFamily="18" charset="0"/>
              </a:rPr>
              <a:t>Another disadvantage of traditional traffic lights is that they may not be able to detect and respond to non-motorized road users, such as cyclists and pedestrians, as effectively as YOLO traffic lights. This can lead to unsafe conditions for these vulnerable road users, who may not be given sufficient time to cross the street or who may be put at risk by drivers who are not aware of their presence.</a:t>
            </a:r>
            <a:endParaRPr lang="en-US" sz="2400" dirty="0">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69A7808F-9C6F-09E6-A35A-69EB3CC83122}"/>
              </a:ext>
            </a:extLst>
          </p:cNvPr>
          <p:cNvGrpSpPr/>
          <p:nvPr/>
        </p:nvGrpSpPr>
        <p:grpSpPr>
          <a:xfrm>
            <a:off x="156026" y="-4323398"/>
            <a:ext cx="5829300" cy="3886200"/>
            <a:chOff x="6096000" y="1485900"/>
            <a:chExt cx="5829300" cy="3886200"/>
          </a:xfrm>
        </p:grpSpPr>
        <p:pic>
          <p:nvPicPr>
            <p:cNvPr id="5" name="Picture 4">
              <a:extLst>
                <a:ext uri="{FF2B5EF4-FFF2-40B4-BE49-F238E27FC236}">
                  <a16:creationId xmlns:a16="http://schemas.microsoft.com/office/drawing/2014/main" id="{3C6F9702-6A03-5C76-4D17-FE35C8597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85900"/>
              <a:ext cx="5829300" cy="3886200"/>
            </a:xfrm>
            <a:prstGeom prst="rect">
              <a:avLst/>
            </a:prstGeom>
            <a:effectLst>
              <a:softEdge rad="1270000"/>
            </a:effectLst>
          </p:spPr>
        </p:pic>
        <p:pic>
          <p:nvPicPr>
            <p:cNvPr id="8" name="Picture 7">
              <a:extLst>
                <a:ext uri="{FF2B5EF4-FFF2-40B4-BE49-F238E27FC236}">
                  <a16:creationId xmlns:a16="http://schemas.microsoft.com/office/drawing/2014/main" id="{92A6F906-E222-6AC2-85F7-E49C4D3ED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9561" y="1767563"/>
              <a:ext cx="3957065" cy="3098612"/>
            </a:xfrm>
            <a:prstGeom prst="rect">
              <a:avLst/>
            </a:prstGeom>
          </p:spPr>
        </p:pic>
      </p:grpSp>
      <p:pic>
        <p:nvPicPr>
          <p:cNvPr id="4" name="Picture 3">
            <a:extLst>
              <a:ext uri="{FF2B5EF4-FFF2-40B4-BE49-F238E27FC236}">
                <a16:creationId xmlns:a16="http://schemas.microsoft.com/office/drawing/2014/main" id="{EAF28BFD-A070-D14D-F31E-0D0DE30C3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026" y="1443037"/>
            <a:ext cx="5962650" cy="3971925"/>
          </a:xfrm>
          <a:prstGeom prst="rect">
            <a:avLst/>
          </a:prstGeom>
        </p:spPr>
      </p:pic>
      <p:sp>
        <p:nvSpPr>
          <p:cNvPr id="3" name="TextBox 2">
            <a:extLst>
              <a:ext uri="{FF2B5EF4-FFF2-40B4-BE49-F238E27FC236}">
                <a16:creationId xmlns:a16="http://schemas.microsoft.com/office/drawing/2014/main" id="{691BE7EF-3A1A-4810-7E3B-D501FF19E322}"/>
              </a:ext>
            </a:extLst>
          </p:cNvPr>
          <p:cNvSpPr txBox="1"/>
          <p:nvPr/>
        </p:nvSpPr>
        <p:spPr>
          <a:xfrm>
            <a:off x="6517804" y="671691"/>
            <a:ext cx="5318576" cy="6186309"/>
          </a:xfrm>
          <a:prstGeom prst="rect">
            <a:avLst/>
          </a:prstGeom>
          <a:noFill/>
        </p:spPr>
        <p:txBody>
          <a:bodyPr wrap="square" rtlCol="0">
            <a:spAutoFit/>
          </a:bodyPr>
          <a:lstStyle/>
          <a:p>
            <a:pPr algn="just"/>
            <a:r>
              <a:rPr lang="en-US" sz="3200" b="1" dirty="0">
                <a:latin typeface="Times New Roman" panose="02020603050405020304" pitchFamily="18" charset="0"/>
                <a:cs typeface="Times New Roman" panose="02020603050405020304" pitchFamily="18" charset="0"/>
              </a:rPr>
              <a:t>The YOLO Algorithm</a:t>
            </a:r>
          </a:p>
          <a:p>
            <a:pPr algn="just"/>
            <a:endParaRPr lang="en-US" sz="2600" b="1"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The YOLO algorithm works by dividing an image into a grid and applying convolutional neural networks to each cell in the grid. Each cell predicts a fixed number of bounding boxes and their associated class probabilities.</a:t>
            </a:r>
          </a:p>
          <a:p>
            <a:pPr algn="just"/>
            <a:r>
              <a:rPr lang="en-US" sz="2600" dirty="0">
                <a:latin typeface="Times New Roman" panose="02020603050405020304" pitchFamily="18" charset="0"/>
                <a:cs typeface="Times New Roman" panose="02020603050405020304" pitchFamily="18" charset="0"/>
              </a:rPr>
              <a:t>During inference, YOLO applies non-maximum suppression to remove redundant detections and outputs the final set of bounding boxes and their associated class probabilities.</a:t>
            </a:r>
          </a:p>
          <a:p>
            <a:pPr algn="just"/>
            <a:endParaRPr lang="en-US" sz="2600" dirty="0">
              <a:latin typeface="Times New Roman" panose="02020603050405020304" pitchFamily="18" charset="0"/>
              <a:cs typeface="Times New Roman" panose="02020603050405020304" pitchFamily="18" charset="0"/>
            </a:endParaRPr>
          </a:p>
        </p:txBody>
      </p:sp>
      <p:pic>
        <p:nvPicPr>
          <p:cNvPr id="1026" name="Picture 2" descr="Free Photography of Buildings and Cars on Road Stock Photo">
            <a:extLst>
              <a:ext uri="{FF2B5EF4-FFF2-40B4-BE49-F238E27FC236}">
                <a16:creationId xmlns:a16="http://schemas.microsoft.com/office/drawing/2014/main" id="{C796CF6E-E9A9-32C0-4EE3-AB1ED2FF24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56311" y="-4064057"/>
            <a:ext cx="3202889" cy="4272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776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FA992-9E63-212C-935E-E03ECDA1B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954" y="1054382"/>
            <a:ext cx="11412091" cy="5575018"/>
          </a:xfrm>
          <a:prstGeom prst="rect">
            <a:avLst/>
          </a:prstGeom>
        </p:spPr>
      </p:pic>
      <p:sp>
        <p:nvSpPr>
          <p:cNvPr id="7" name="TextBox 6">
            <a:extLst>
              <a:ext uri="{FF2B5EF4-FFF2-40B4-BE49-F238E27FC236}">
                <a16:creationId xmlns:a16="http://schemas.microsoft.com/office/drawing/2014/main" id="{846CC446-5115-889B-B876-8292DA0F3A9B}"/>
              </a:ext>
            </a:extLst>
          </p:cNvPr>
          <p:cNvSpPr txBox="1"/>
          <p:nvPr/>
        </p:nvSpPr>
        <p:spPr>
          <a:xfrm>
            <a:off x="2881948" y="365760"/>
            <a:ext cx="6355080" cy="461665"/>
          </a:xfrm>
          <a:prstGeom prst="rect">
            <a:avLst/>
          </a:prstGeom>
          <a:noFill/>
        </p:spPr>
        <p:txBody>
          <a:bodyPr wrap="square" rtlCol="0">
            <a:spAutoFit/>
          </a:bodyPr>
          <a:lstStyle/>
          <a:p>
            <a:pPr algn="ctr"/>
            <a:r>
              <a:rPr lang="en-US" sz="2400" b="1" dirty="0"/>
              <a:t>YOLO MODEL WORKING</a:t>
            </a:r>
          </a:p>
        </p:txBody>
      </p:sp>
    </p:spTree>
    <p:extLst>
      <p:ext uri="{BB962C8B-B14F-4D97-AF65-F5344CB8AC3E}">
        <p14:creationId xmlns:p14="http://schemas.microsoft.com/office/powerpoint/2010/main" val="5928577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98F4855-8656-3930-914A-7B988D67331E}"/>
              </a:ext>
            </a:extLst>
          </p:cNvPr>
          <p:cNvSpPr txBox="1"/>
          <p:nvPr/>
        </p:nvSpPr>
        <p:spPr>
          <a:xfrm>
            <a:off x="12845108" y="1663043"/>
            <a:ext cx="5439266" cy="4770537"/>
          </a:xfrm>
          <a:prstGeom prst="rect">
            <a:avLst/>
          </a:prstGeom>
          <a:noFill/>
        </p:spPr>
        <p:txBody>
          <a:bodyPr wrap="square" rtlCol="0">
            <a:spAutoFit/>
          </a:bodyPr>
          <a:lstStyle/>
          <a:p>
            <a:r>
              <a:rPr lang="en-US" sz="3200" b="1" u="sng" dirty="0">
                <a:latin typeface="Times New Roman" panose="02020603050405020304" pitchFamily="18" charset="0"/>
                <a:cs typeface="Times New Roman" panose="02020603050405020304" pitchFamily="18" charset="0"/>
              </a:rPr>
              <a:t>Problem Statement</a:t>
            </a:r>
          </a:p>
          <a:p>
            <a:endParaRPr lang="en-US" sz="3200" b="1" u="sng" dirty="0">
              <a:latin typeface="Times New Roman" panose="02020603050405020304" pitchFamily="18" charset="0"/>
              <a:cs typeface="Times New Roman" panose="02020603050405020304" pitchFamily="18" charset="0"/>
            </a:endParaRPr>
          </a:p>
          <a:p>
            <a:r>
              <a:rPr lang="en-US" sz="2400" b="0" i="0" dirty="0">
                <a:solidFill>
                  <a:srgbClr val="D1D5DB"/>
                </a:solidFill>
                <a:effectLst/>
                <a:latin typeface="Times New Roman" panose="02020603050405020304" pitchFamily="18" charset="0"/>
                <a:cs typeface="Times New Roman" panose="02020603050405020304" pitchFamily="18" charset="0"/>
              </a:rPr>
              <a:t>Another disadvantage of traditional traffic lights is that they may not be able to detect and respond to non-motorized road users, such as cyclists and pedestrians, as effectively as YOLO traffic lights. This can lead to unsafe conditions for these vulnerable road users, who may not be given sufficient time to cross the street or who may be put at risk by drivers who are not aware of their presence.</a:t>
            </a:r>
            <a:endParaRPr lang="en-US" sz="2400" dirty="0">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69A7808F-9C6F-09E6-A35A-69EB3CC83122}"/>
              </a:ext>
            </a:extLst>
          </p:cNvPr>
          <p:cNvGrpSpPr/>
          <p:nvPr/>
        </p:nvGrpSpPr>
        <p:grpSpPr>
          <a:xfrm>
            <a:off x="156026" y="-4323398"/>
            <a:ext cx="5829300" cy="3886200"/>
            <a:chOff x="6096000" y="1485900"/>
            <a:chExt cx="5829300" cy="3886200"/>
          </a:xfrm>
        </p:grpSpPr>
        <p:pic>
          <p:nvPicPr>
            <p:cNvPr id="5" name="Picture 4">
              <a:extLst>
                <a:ext uri="{FF2B5EF4-FFF2-40B4-BE49-F238E27FC236}">
                  <a16:creationId xmlns:a16="http://schemas.microsoft.com/office/drawing/2014/main" id="{3C6F9702-6A03-5C76-4D17-FE35C8597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85900"/>
              <a:ext cx="5829300" cy="3886200"/>
            </a:xfrm>
            <a:prstGeom prst="rect">
              <a:avLst/>
            </a:prstGeom>
            <a:effectLst>
              <a:softEdge rad="1270000"/>
            </a:effectLst>
          </p:spPr>
        </p:pic>
        <p:pic>
          <p:nvPicPr>
            <p:cNvPr id="8" name="Picture 7">
              <a:extLst>
                <a:ext uri="{FF2B5EF4-FFF2-40B4-BE49-F238E27FC236}">
                  <a16:creationId xmlns:a16="http://schemas.microsoft.com/office/drawing/2014/main" id="{92A6F906-E222-6AC2-85F7-E49C4D3ED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9561" y="1767563"/>
              <a:ext cx="3957065" cy="3098612"/>
            </a:xfrm>
            <a:prstGeom prst="rect">
              <a:avLst/>
            </a:prstGeom>
          </p:spPr>
        </p:pic>
      </p:grpSp>
      <p:pic>
        <p:nvPicPr>
          <p:cNvPr id="4" name="Picture 3">
            <a:extLst>
              <a:ext uri="{FF2B5EF4-FFF2-40B4-BE49-F238E27FC236}">
                <a16:creationId xmlns:a16="http://schemas.microsoft.com/office/drawing/2014/main" id="{EAF28BFD-A070-D14D-F31E-0D0DE30C3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8214" y="1663043"/>
            <a:ext cx="5962650" cy="3971925"/>
          </a:xfrm>
          <a:prstGeom prst="rect">
            <a:avLst/>
          </a:prstGeom>
          <a:effectLst>
            <a:softEdge rad="1270000"/>
          </a:effectLst>
        </p:spPr>
      </p:pic>
      <p:sp>
        <p:nvSpPr>
          <p:cNvPr id="3" name="TextBox 2">
            <a:extLst>
              <a:ext uri="{FF2B5EF4-FFF2-40B4-BE49-F238E27FC236}">
                <a16:creationId xmlns:a16="http://schemas.microsoft.com/office/drawing/2014/main" id="{691BE7EF-3A1A-4810-7E3B-D501FF19E322}"/>
              </a:ext>
            </a:extLst>
          </p:cNvPr>
          <p:cNvSpPr txBox="1"/>
          <p:nvPr/>
        </p:nvSpPr>
        <p:spPr>
          <a:xfrm>
            <a:off x="4896091" y="555684"/>
            <a:ext cx="7056036" cy="6063198"/>
          </a:xfrm>
          <a:prstGeom prst="rect">
            <a:avLst/>
          </a:prstGeom>
          <a:noFill/>
        </p:spPr>
        <p:txBody>
          <a:bodyPr wrap="square" rtlCol="0">
            <a:spAutoFit/>
          </a:bodyPr>
          <a:lstStyle/>
          <a:p>
            <a:pPr algn="just"/>
            <a:r>
              <a:rPr lang="en-US" sz="2800" b="1" dirty="0"/>
              <a:t>The Automatic Traffic Counter System</a:t>
            </a:r>
          </a:p>
          <a:p>
            <a:pPr algn="just"/>
            <a:endParaRPr lang="en-US" sz="2800" b="1" dirty="0"/>
          </a:p>
          <a:p>
            <a:pPr algn="just"/>
            <a:r>
              <a:rPr lang="en-US" sz="2800" dirty="0"/>
              <a:t>The automatic traffic counter system using YOLO consists of a camera mounted on a pole or structure overlooking the road. The camera captures images of the passing vehicles which are processed by the YOLO algorithm running on a computer.</a:t>
            </a:r>
          </a:p>
          <a:p>
            <a:pPr algn="just"/>
            <a:r>
              <a:rPr lang="en-US" sz="2800" dirty="0"/>
              <a:t>The YOLO algorithm identifies the vehicles in the images and counts them. The count data can be stored locally or transmitted wirelessly to a central database for further analysis and processing.</a:t>
            </a:r>
          </a:p>
          <a:p>
            <a:pPr algn="just"/>
            <a:endParaRPr lang="en-US" sz="2400" dirty="0">
              <a:latin typeface="Times New Roman" panose="02020603050405020304" pitchFamily="18" charset="0"/>
              <a:cs typeface="Times New Roman" panose="02020603050405020304" pitchFamily="18" charset="0"/>
            </a:endParaRPr>
          </a:p>
        </p:txBody>
      </p:sp>
      <p:pic>
        <p:nvPicPr>
          <p:cNvPr id="1026" name="Picture 2" descr="Free Photography of Buildings and Cars on Road Stock Photo">
            <a:extLst>
              <a:ext uri="{FF2B5EF4-FFF2-40B4-BE49-F238E27FC236}">
                <a16:creationId xmlns:a16="http://schemas.microsoft.com/office/drawing/2014/main" id="{C796CF6E-E9A9-32C0-4EE3-AB1ED2FF24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620" y="555684"/>
            <a:ext cx="4307820" cy="57466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553DD6B-C35F-B79D-808C-86B37BB826EC}"/>
              </a:ext>
            </a:extLst>
          </p:cNvPr>
          <p:cNvPicPr>
            <a:picLocks noChangeAspect="1"/>
          </p:cNvPicPr>
          <p:nvPr/>
        </p:nvPicPr>
        <p:blipFill>
          <a:blip r:embed="rId6"/>
          <a:stretch>
            <a:fillRect/>
          </a:stretch>
        </p:blipFill>
        <p:spPr>
          <a:xfrm>
            <a:off x="264344" y="7270118"/>
            <a:ext cx="11687783" cy="6858000"/>
          </a:xfrm>
          <a:prstGeom prst="rect">
            <a:avLst/>
          </a:prstGeom>
        </p:spPr>
      </p:pic>
    </p:spTree>
    <p:extLst>
      <p:ext uri="{BB962C8B-B14F-4D97-AF65-F5344CB8AC3E}">
        <p14:creationId xmlns:p14="http://schemas.microsoft.com/office/powerpoint/2010/main" val="36883945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98F4855-8656-3930-914A-7B988D67331E}"/>
              </a:ext>
            </a:extLst>
          </p:cNvPr>
          <p:cNvSpPr txBox="1"/>
          <p:nvPr/>
        </p:nvSpPr>
        <p:spPr>
          <a:xfrm>
            <a:off x="12845108" y="1663043"/>
            <a:ext cx="5439266" cy="4770537"/>
          </a:xfrm>
          <a:prstGeom prst="rect">
            <a:avLst/>
          </a:prstGeom>
          <a:noFill/>
        </p:spPr>
        <p:txBody>
          <a:bodyPr wrap="square" rtlCol="0">
            <a:spAutoFit/>
          </a:bodyPr>
          <a:lstStyle/>
          <a:p>
            <a:r>
              <a:rPr lang="en-US" sz="3200" b="1" u="sng" dirty="0">
                <a:latin typeface="Times New Roman" panose="02020603050405020304" pitchFamily="18" charset="0"/>
                <a:cs typeface="Times New Roman" panose="02020603050405020304" pitchFamily="18" charset="0"/>
              </a:rPr>
              <a:t>Problem Statement</a:t>
            </a:r>
          </a:p>
          <a:p>
            <a:endParaRPr lang="en-US" sz="3200" b="1" u="sng" dirty="0">
              <a:latin typeface="Times New Roman" panose="02020603050405020304" pitchFamily="18" charset="0"/>
              <a:cs typeface="Times New Roman" panose="02020603050405020304" pitchFamily="18" charset="0"/>
            </a:endParaRPr>
          </a:p>
          <a:p>
            <a:r>
              <a:rPr lang="en-US" sz="2400" b="0" i="0" dirty="0">
                <a:solidFill>
                  <a:srgbClr val="D1D5DB"/>
                </a:solidFill>
                <a:effectLst/>
                <a:latin typeface="Times New Roman" panose="02020603050405020304" pitchFamily="18" charset="0"/>
                <a:cs typeface="Times New Roman" panose="02020603050405020304" pitchFamily="18" charset="0"/>
              </a:rPr>
              <a:t>Another disadvantage of traditional traffic lights is that they may not be able to detect and respond to non-motorized road users, such as cyclists and pedestrians, as effectively as YOLO traffic lights. This can lead to unsafe conditions for these vulnerable road users, who may not be given sufficient time to cross the street or who may be put at risk by drivers who are not aware of their presence.</a:t>
            </a:r>
            <a:endParaRPr lang="en-US" sz="2400" dirty="0">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69A7808F-9C6F-09E6-A35A-69EB3CC83122}"/>
              </a:ext>
            </a:extLst>
          </p:cNvPr>
          <p:cNvGrpSpPr/>
          <p:nvPr/>
        </p:nvGrpSpPr>
        <p:grpSpPr>
          <a:xfrm>
            <a:off x="156026" y="-4323398"/>
            <a:ext cx="5829300" cy="3886200"/>
            <a:chOff x="6096000" y="1485900"/>
            <a:chExt cx="5829300" cy="3886200"/>
          </a:xfrm>
        </p:grpSpPr>
        <p:pic>
          <p:nvPicPr>
            <p:cNvPr id="5" name="Picture 4">
              <a:extLst>
                <a:ext uri="{FF2B5EF4-FFF2-40B4-BE49-F238E27FC236}">
                  <a16:creationId xmlns:a16="http://schemas.microsoft.com/office/drawing/2014/main" id="{3C6F9702-6A03-5C76-4D17-FE35C8597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85900"/>
              <a:ext cx="5829300" cy="3886200"/>
            </a:xfrm>
            <a:prstGeom prst="rect">
              <a:avLst/>
            </a:prstGeom>
            <a:effectLst>
              <a:softEdge rad="1270000"/>
            </a:effectLst>
          </p:spPr>
        </p:pic>
        <p:pic>
          <p:nvPicPr>
            <p:cNvPr id="8" name="Picture 7">
              <a:extLst>
                <a:ext uri="{FF2B5EF4-FFF2-40B4-BE49-F238E27FC236}">
                  <a16:creationId xmlns:a16="http://schemas.microsoft.com/office/drawing/2014/main" id="{92A6F906-E222-6AC2-85F7-E49C4D3ED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9561" y="1767563"/>
              <a:ext cx="3957065" cy="3098612"/>
            </a:xfrm>
            <a:prstGeom prst="rect">
              <a:avLst/>
            </a:prstGeom>
          </p:spPr>
        </p:pic>
      </p:grpSp>
      <p:pic>
        <p:nvPicPr>
          <p:cNvPr id="4" name="Picture 3">
            <a:extLst>
              <a:ext uri="{FF2B5EF4-FFF2-40B4-BE49-F238E27FC236}">
                <a16:creationId xmlns:a16="http://schemas.microsoft.com/office/drawing/2014/main" id="{EAF28BFD-A070-D14D-F31E-0D0DE30C3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8214" y="1663043"/>
            <a:ext cx="5962650" cy="3971925"/>
          </a:xfrm>
          <a:prstGeom prst="rect">
            <a:avLst/>
          </a:prstGeom>
          <a:effectLst>
            <a:softEdge rad="1270000"/>
          </a:effectLst>
        </p:spPr>
      </p:pic>
      <p:pic>
        <p:nvPicPr>
          <p:cNvPr id="2050" name="Picture 2" descr="Free High Angle Shot of Cars on Road  Stock Photo">
            <a:extLst>
              <a:ext uri="{FF2B5EF4-FFF2-40B4-BE49-F238E27FC236}">
                <a16:creationId xmlns:a16="http://schemas.microsoft.com/office/drawing/2014/main" id="{930BDD44-8EF3-61D5-786D-369FE7B8FE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1680" y="338137"/>
            <a:ext cx="6099543" cy="61817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ree View of Vehicles on the Road  Stock Photo">
            <a:extLst>
              <a:ext uri="{FF2B5EF4-FFF2-40B4-BE49-F238E27FC236}">
                <a16:creationId xmlns:a16="http://schemas.microsoft.com/office/drawing/2014/main" id="{3EC99932-7538-5C41-8E53-17FC83C65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293" y="477180"/>
            <a:ext cx="4937651" cy="31718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08A466C-12C4-3CAD-64D4-136263F523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7894" y="3901988"/>
            <a:ext cx="3829050" cy="2546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0848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 2013 - 2022</Template>
  <TotalTime>30</TotalTime>
  <Words>1024</Words>
  <Application>Microsoft Office PowerPoint</Application>
  <PresentationFormat>Widescreen</PresentationFormat>
  <Paragraphs>56</Paragraphs>
  <Slides>12</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9" baseType="lpstr">
      <vt:lpstr>Arial</vt:lpstr>
      <vt:lpstr>Calibri</vt:lpstr>
      <vt:lpstr>Calibri Light</vt:lpstr>
      <vt:lpstr>Gill Sans Ultra Bold Condensed</vt:lpstr>
      <vt:lpstr>Times New Roman</vt:lpstr>
      <vt:lpstr>Office Theme</vt:lpstr>
      <vt:lpstr>CorelDRAW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Mudit Sharma</dc:creator>
  <cp:lastModifiedBy>Mudit Sharma</cp:lastModifiedBy>
  <cp:revision>1</cp:revision>
  <dcterms:created xsi:type="dcterms:W3CDTF">2023-05-07T18:19:16Z</dcterms:created>
  <dcterms:modified xsi:type="dcterms:W3CDTF">2023-05-07T18:49:52Z</dcterms:modified>
</cp:coreProperties>
</file>